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4" r:id="rId3"/>
    <p:sldId id="280" r:id="rId4"/>
    <p:sldId id="289" r:id="rId5"/>
    <p:sldId id="279" r:id="rId6"/>
    <p:sldId id="283" r:id="rId7"/>
    <p:sldId id="284" r:id="rId8"/>
    <p:sldId id="286" r:id="rId9"/>
    <p:sldId id="285" r:id="rId10"/>
    <p:sldId id="276" r:id="rId11"/>
    <p:sldId id="287" r:id="rId12"/>
    <p:sldId id="288" r:id="rId13"/>
    <p:sldId id="282" r:id="rId1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910" autoAdjust="0"/>
    <p:restoredTop sz="79893" autoAdjust="0"/>
  </p:normalViewPr>
  <p:slideViewPr>
    <p:cSldViewPr snapToGrid="0">
      <p:cViewPr varScale="1">
        <p:scale>
          <a:sx n="58" d="100"/>
          <a:sy n="58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Memphis</a:t>
            </a:r>
            <a:r>
              <a:rPr lang="en-US" sz="2000" baseline="0"/>
              <a:t> Commute Mode to Work</a:t>
            </a:r>
            <a:endParaRPr lang="en-US" sz="200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cat>
            <c:strRef>
              <c:f>Sheet3!$A$5:$G$11</c:f>
              <c:strCache>
                <c:ptCount val="7"/>
                <c:pt idx="0">
                  <c:v>Drove alone</c:v>
                </c:pt>
                <c:pt idx="1">
                  <c:v>Carpooled</c:v>
                </c:pt>
                <c:pt idx="2">
                  <c:v>Public transportation</c:v>
                </c:pt>
                <c:pt idx="3">
                  <c:v>Walked</c:v>
                </c:pt>
                <c:pt idx="4">
                  <c:v>Bicycle</c:v>
                </c:pt>
                <c:pt idx="5">
                  <c:v>Other means</c:v>
                </c:pt>
                <c:pt idx="6">
                  <c:v>Worked at home</c:v>
                </c:pt>
              </c:strCache>
            </c:strRef>
          </c:cat>
          <c:val>
            <c:numRef>
              <c:f>Sheet3!$H$5:$H$11</c:f>
              <c:numCache>
                <c:formatCode>0.0%</c:formatCode>
                <c:ptCount val="7"/>
                <c:pt idx="0">
                  <c:v>0.79100000000000004</c:v>
                </c:pt>
                <c:pt idx="1">
                  <c:v>0.13</c:v>
                </c:pt>
                <c:pt idx="2">
                  <c:v>2.3000000000000003E-2</c:v>
                </c:pt>
                <c:pt idx="3">
                  <c:v>1.8000000000000002E-2</c:v>
                </c:pt>
                <c:pt idx="4">
                  <c:v>2.0000000000000005E-3</c:v>
                </c:pt>
                <c:pt idx="5">
                  <c:v>1.2000000000000002E-2</c:v>
                </c:pt>
                <c:pt idx="6">
                  <c:v>2.3000000000000003E-2</c:v>
                </c:pt>
              </c:numCache>
            </c:numRef>
          </c:val>
        </c:ser>
        <c:dLbls/>
        <c:axId val="55857536"/>
        <c:axId val="55859072"/>
      </c:barChart>
      <c:catAx>
        <c:axId val="55857536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9072"/>
        <c:crosses val="autoZero"/>
        <c:auto val="1"/>
        <c:lblAlgn val="ctr"/>
        <c:lblOffset val="100"/>
      </c:catAx>
      <c:valAx>
        <c:axId val="558590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3FF3EF-AC0F-430B-96A7-FE1D51A02FF2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B9A64F-91E8-474D-982F-E200C7922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3161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55980-7942-4910-9238-048C6FEE2E1B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FEDC2-F36F-4012-B311-1E693151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085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Deficits: land use patterns, lack of congestion,</a:t>
            </a:r>
            <a:r>
              <a:rPr lang="en-US" baseline="0" dirty="0" smtClean="0"/>
              <a:t> parking supply,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EDC2-F36F-4012-B311-1E6931514E6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88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Carpooling higher than average – slightly lower average car ownership.  More likely to have one-car household.</a:t>
            </a:r>
          </a:p>
          <a:p>
            <a:r>
              <a:rPr lang="en-US" dirty="0" smtClean="0"/>
              <a:t>Overall</a:t>
            </a:r>
            <a:r>
              <a:rPr lang="en-US" baseline="0" dirty="0" smtClean="0"/>
              <a:t> Transit Access Score (TAS) based on connectivity, access to land area and jobs, and frequency of service.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Memphis Average TAS is 2.1 on a scale of 0 (low transit access) to 10 (high transit access).  This means it is, on average, car-dependent with limited access to public transportation. Moreover,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64% of Memphis households live in areas with TAS of just 2.5 or less.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Only 10.5% of households live in areas with TAS of 5 or higher.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Comparatively,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Nashville, TN has an Average TAS of 3.0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Knoxville, TN has an Average TAS of 3.5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Chattanooga, TN has an Average TAS of 2.4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New Orleans has an Average TAS of 6 and 53% of New Orleans households live in areas with TAS of 7.5 or higher.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EDC2-F36F-4012-B311-1E6931514E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352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EDC2-F36F-4012-B311-1E6931514E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810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892" indent="0" algn="ctr">
              <a:buNone/>
              <a:defRPr sz="1800"/>
            </a:lvl2pPr>
            <a:lvl3pPr marL="685783" indent="0" algn="ctr">
              <a:buNone/>
              <a:defRPr sz="1800"/>
            </a:lvl3pPr>
            <a:lvl4pPr marL="1028675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8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2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10" y="1556427"/>
            <a:ext cx="7543800" cy="4610910"/>
          </a:xfrm>
        </p:spPr>
        <p:txBody>
          <a:bodyPr>
            <a:normAutofit/>
          </a:bodyPr>
          <a:lstStyle>
            <a:lvl1pPr>
              <a:defRPr sz="3200"/>
            </a:lvl1pPr>
            <a:lvl2pPr marL="288029" indent="-137156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800"/>
            </a:lvl2pPr>
            <a:lvl3pPr marL="425186" indent="-137156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200"/>
            </a:lvl3pPr>
            <a:lvl4pPr marL="562342" indent="-137156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800"/>
            </a:lvl4pPr>
            <a:lvl5pPr marL="699499" indent="-137156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96112" y="1167320"/>
            <a:ext cx="674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112" y="286604"/>
            <a:ext cx="7870649" cy="8807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439694"/>
            <a:ext cx="7543800" cy="4429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pPr/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79" indent="-68579" algn="l" defTabSz="685783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29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86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42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499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4980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976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4972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4969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8092440" cy="3566160"/>
          </a:xfrm>
        </p:spPr>
        <p:txBody>
          <a:bodyPr/>
          <a:lstStyle/>
          <a:p>
            <a:r>
              <a:rPr lang="en-US" dirty="0" smtClean="0"/>
              <a:t>Building T</a:t>
            </a:r>
            <a:r>
              <a:rPr lang="en-US" dirty="0" smtClean="0"/>
              <a:t>owards a </a:t>
            </a:r>
            <a:r>
              <a:rPr lang="en-US" dirty="0" smtClean="0"/>
              <a:t>Multi-Modal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Suzanne Carlson</a:t>
            </a:r>
          </a:p>
          <a:p>
            <a:r>
              <a:rPr lang="en-US" dirty="0" smtClean="0"/>
              <a:t>Innovate </a:t>
            </a:r>
            <a:r>
              <a:rPr lang="en-US" dirty="0" err="1" smtClean="0"/>
              <a:t>memphis</a:t>
            </a:r>
            <a:endParaRPr lang="en-US" dirty="0"/>
          </a:p>
          <a:p>
            <a:r>
              <a:rPr lang="en-US" dirty="0" smtClean="0"/>
              <a:t>June 2017 </a:t>
            </a:r>
          </a:p>
        </p:txBody>
      </p:sp>
    </p:spTree>
    <p:extLst>
      <p:ext uri="{BB962C8B-B14F-4D97-AF65-F5344CB8AC3E}">
        <p14:creationId xmlns:p14="http://schemas.microsoft.com/office/powerpoint/2010/main" xmlns="" val="5185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White Paper on Transit Funding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Parking Summit </a:t>
            </a:r>
            <a:endParaRPr lang="en-US" sz="2800" dirty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How to Leave Your Car at Home</a:t>
            </a:r>
            <a:endParaRPr lang="en-US" sz="2800" dirty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Partners in advocacy</a:t>
            </a:r>
            <a:endParaRPr lang="en-US" sz="2800" dirty="0"/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Demand for Change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608" r="6038"/>
          <a:stretch/>
        </p:blipFill>
        <p:spPr>
          <a:xfrm>
            <a:off x="2225615" y="3586412"/>
            <a:ext cx="6918385" cy="32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08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Provide capacity for grant-writing….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And others do the work!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Untapped Financing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93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Explore Bike Share</a:t>
            </a:r>
          </a:p>
          <a:p>
            <a:pPr marL="801688" lvl="1" indent="-231775"/>
            <a:r>
              <a:rPr lang="en-US" sz="2400" dirty="0"/>
              <a:t>Equity and </a:t>
            </a:r>
            <a:r>
              <a:rPr lang="en-US" sz="2400" dirty="0" smtClean="0"/>
              <a:t>Access Priorities</a:t>
            </a:r>
            <a:endParaRPr lang="en-US" sz="2400" dirty="0"/>
          </a:p>
          <a:p>
            <a:pPr marL="801688" lvl="1" indent="-231775"/>
            <a:r>
              <a:rPr lang="en-US" sz="2400" dirty="0"/>
              <a:t>Distances/Density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/>
              <a:t>MidSouth</a:t>
            </a:r>
            <a:r>
              <a:rPr lang="en-US" sz="2800" dirty="0" smtClean="0"/>
              <a:t> Regional 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err="1" smtClean="0"/>
              <a:t>Greenprint</a:t>
            </a: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Memphis 3.0 Comp Plan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Transit Vision 2020/2040</a:t>
            </a:r>
            <a:endParaRPr lang="en-US" sz="2800" dirty="0"/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Changing the Landscape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485" y="2312737"/>
            <a:ext cx="3363881" cy="2532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727" y="5039942"/>
            <a:ext cx="36480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9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Inclusive engagement &amp; outreach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Transportation Management Authority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Partnerships</a:t>
            </a:r>
          </a:p>
          <a:p>
            <a:pPr marL="801688" lvl="1" indent="-231775"/>
            <a:r>
              <a:rPr lang="en-US" sz="2400" dirty="0" smtClean="0"/>
              <a:t>Health and Wellness </a:t>
            </a:r>
          </a:p>
          <a:p>
            <a:pPr marL="801688" lvl="1" indent="-231775"/>
            <a:r>
              <a:rPr lang="en-US" sz="2400" dirty="0" smtClean="0"/>
              <a:t>Employers and workforce </a:t>
            </a:r>
            <a:r>
              <a:rPr lang="en-US" sz="2400" dirty="0" smtClean="0"/>
              <a:t>development 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Opportunities</a:t>
            </a:r>
            <a:endParaRPr lang="en-US" dirty="0"/>
          </a:p>
        </p:txBody>
      </p:sp>
      <p:pic>
        <p:nvPicPr>
          <p:cNvPr id="2050" name="Picture 2" descr="Image result for mata memphis system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4021" y="35713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reenprint shel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4021" y="2514039"/>
            <a:ext cx="2863988" cy="191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Image result for explore memphis bike sh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3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92" b="9290"/>
          <a:stretch/>
        </p:blipFill>
        <p:spPr>
          <a:xfrm>
            <a:off x="-32658" y="0"/>
            <a:ext cx="5028795" cy="3303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93" b="7014"/>
          <a:stretch/>
        </p:blipFill>
        <p:spPr>
          <a:xfrm>
            <a:off x="4164191" y="-44243"/>
            <a:ext cx="5028796" cy="3392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66" r="1188" b="25188"/>
          <a:stretch/>
        </p:blipFill>
        <p:spPr>
          <a:xfrm>
            <a:off x="316490" y="3634484"/>
            <a:ext cx="8556172" cy="307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20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Access &amp; Commute Share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86373688"/>
              </p:ext>
            </p:extLst>
          </p:nvPr>
        </p:nvGraphicFramePr>
        <p:xfrm>
          <a:off x="377926" y="1426710"/>
          <a:ext cx="3513708" cy="440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Grp="1"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2" t="10125" r="18688"/>
          <a:stretch/>
        </p:blipFill>
        <p:spPr bwMode="auto">
          <a:xfrm>
            <a:off x="4016829" y="1453241"/>
            <a:ext cx="4963885" cy="414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170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Ops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324"/>
          <a:stretch/>
        </p:blipFill>
        <p:spPr>
          <a:xfrm>
            <a:off x="172528" y="2984741"/>
            <a:ext cx="6970144" cy="3433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09" r="28805" b="6708"/>
          <a:stretch/>
        </p:blipFill>
        <p:spPr>
          <a:xfrm rot="5400000">
            <a:off x="5090665" y="-673936"/>
            <a:ext cx="3140015" cy="47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3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for Accessible, Connected Future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map-slid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58" y="1213982"/>
            <a:ext cx="7297010" cy="52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16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Strong philanthropic community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Access to decision makers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Experiments in </a:t>
            </a:r>
            <a:r>
              <a:rPr lang="en-US" sz="2800" dirty="0" smtClean="0"/>
              <a:t>innovation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Support for job access and increasing prosperity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Old methods no longer working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Increasing # partner groups and individuals 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Structured regional planning efforts</a:t>
            </a:r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Memphis Context &amp; Assets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32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Implement Quick Wins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Small </a:t>
            </a:r>
            <a:r>
              <a:rPr lang="en-US" dirty="0"/>
              <a:t>Steps</a:t>
            </a:r>
          </a:p>
          <a:p>
            <a:pPr marL="801688" lvl="1" indent="-231775"/>
            <a:r>
              <a:rPr lang="en-US" sz="2400" dirty="0" smtClean="0"/>
              <a:t>Commute Options program</a:t>
            </a:r>
          </a:p>
          <a:p>
            <a:pPr marL="582929" indent="-514350">
              <a:buFont typeface="Arial" panose="020B0604020202020204" pitchFamily="34" charset="0"/>
              <a:buChar char="•"/>
            </a:pPr>
            <a:r>
              <a:rPr lang="en-US" dirty="0" smtClean="0"/>
              <a:t>Build Demand for Change</a:t>
            </a:r>
          </a:p>
          <a:p>
            <a:pPr marL="801688" lvl="1" indent="-231775"/>
            <a:r>
              <a:rPr lang="en-US" sz="2400" dirty="0" smtClean="0"/>
              <a:t>Speaker Series, communications, partnerships</a:t>
            </a:r>
          </a:p>
          <a:p>
            <a:pPr marL="801688" lvl="1" indent="-231775"/>
            <a:r>
              <a:rPr lang="en-US" sz="2400" dirty="0"/>
              <a:t>Inside/Outside </a:t>
            </a:r>
            <a:r>
              <a:rPr lang="en-US" sz="2400" dirty="0" smtClean="0"/>
              <a:t>Game</a:t>
            </a:r>
          </a:p>
          <a:p>
            <a:pPr marL="91440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Access </a:t>
            </a:r>
            <a:r>
              <a:rPr lang="en-US" sz="3600" dirty="0"/>
              <a:t>Untapped Financing</a:t>
            </a:r>
          </a:p>
          <a:p>
            <a:pPr marL="91440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Change </a:t>
            </a:r>
            <a:r>
              <a:rPr lang="en-US" sz="3600" dirty="0"/>
              <a:t>the Landscape</a:t>
            </a:r>
          </a:p>
          <a:p>
            <a:pPr marL="858838" lvl="1" indent="-288925"/>
            <a:r>
              <a:rPr lang="en-US" sz="2400" dirty="0"/>
              <a:t>Land use policies, long term goals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3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memfi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34"/>
          <a:stretch/>
        </p:blipFill>
        <p:spPr bwMode="auto">
          <a:xfrm>
            <a:off x="0" y="3512574"/>
            <a:ext cx="6121735" cy="291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/>
              <a:t>MEMFix</a:t>
            </a:r>
            <a:r>
              <a:rPr lang="en-US" sz="2800" dirty="0" smtClean="0"/>
              <a:t> &amp; Great Streets </a:t>
            </a:r>
            <a:r>
              <a:rPr lang="en-US" sz="2800" dirty="0"/>
              <a:t>– Tactical Urbanism </a:t>
            </a: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Bike lanes &amp; complete </a:t>
            </a:r>
            <a:r>
              <a:rPr lang="en-US" sz="2800" dirty="0"/>
              <a:t>s</a:t>
            </a:r>
            <a:r>
              <a:rPr lang="en-US" sz="2800" dirty="0" smtClean="0"/>
              <a:t>treets policy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Car share expansion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TransLoc</a:t>
            </a:r>
            <a:r>
              <a:rPr lang="en-US" sz="2800" dirty="0"/>
              <a:t> </a:t>
            </a:r>
            <a:r>
              <a:rPr lang="en-US" sz="2800" dirty="0" smtClean="0"/>
              <a:t>innovation partnership</a:t>
            </a:r>
            <a:endParaRPr lang="en-US" sz="2800" dirty="0"/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 Quick Wins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6508" r="12402" b="5230"/>
          <a:stretch/>
        </p:blipFill>
        <p:spPr>
          <a:xfrm>
            <a:off x="4623825" y="3512575"/>
            <a:ext cx="4520667" cy="29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8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09" y="1556426"/>
            <a:ext cx="7318803" cy="4958673"/>
          </a:xfrm>
        </p:spPr>
        <p:txBody>
          <a:bodyPr>
            <a:normAutofit/>
          </a:bodyPr>
          <a:lstStyle/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None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Steps: Commute Options TDM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7909" y="1556426"/>
            <a:ext cx="7318803" cy="49586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79" indent="-68579" algn="l" defTabSz="685783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29" indent="-13715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86" indent="-13715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42" indent="-13715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499" indent="-13715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4980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76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72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69" indent="-171446" algn="l" defTabSz="685783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Workplace program w CMAQ funding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Build on national models</a:t>
            </a:r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Behavior change strategies</a:t>
            </a:r>
          </a:p>
          <a:p>
            <a:pPr indent="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Calibri" panose="020F0502020204030204" pitchFamily="34" charset="0"/>
              <a:buNone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Calibri" panose="020F0502020204030204" pitchFamily="34" charset="0"/>
              <a:buAutoNum type="arabicPeriod"/>
            </a:pPr>
            <a:endParaRPr lang="en-US" sz="2800" dirty="0" smtClean="0"/>
          </a:p>
          <a:p>
            <a:pPr marL="582929" indent="-514350"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Calibri" panose="020F0502020204030204" pitchFamily="34" charset="0"/>
              <a:buAutoNum type="arabicPeriod"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0" t="5754" r="11887" b="3908"/>
          <a:stretch/>
        </p:blipFill>
        <p:spPr>
          <a:xfrm>
            <a:off x="797112" y="3061864"/>
            <a:ext cx="4220920" cy="3071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51"/>
          <a:stretch/>
        </p:blipFill>
        <p:spPr>
          <a:xfrm>
            <a:off x="5678526" y="2337807"/>
            <a:ext cx="3336077" cy="37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91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16435</TotalTime>
  <Words>387</Words>
  <Application>Microsoft Office PowerPoint</Application>
  <PresentationFormat>On-screen Show (4:3)</PresentationFormat>
  <Paragraphs>79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Retrospect</vt:lpstr>
      <vt:lpstr>Building Towards a Multi-Modal Future</vt:lpstr>
      <vt:lpstr>Slide 2</vt:lpstr>
      <vt:lpstr>Transit Access &amp; Commute Share</vt:lpstr>
      <vt:lpstr>Standard Ops</vt:lpstr>
      <vt:lpstr>Vision for Accessible, Connected Future</vt:lpstr>
      <vt:lpstr>Memphis Context &amp; Assets</vt:lpstr>
      <vt:lpstr>Innovation Strategies</vt:lpstr>
      <vt:lpstr>Implement Quick Wins</vt:lpstr>
      <vt:lpstr>Small Steps: Commute Options TDM</vt:lpstr>
      <vt:lpstr>Building Demand for Change</vt:lpstr>
      <vt:lpstr>Access Untapped Financing</vt:lpstr>
      <vt:lpstr>Changing the Landscape</vt:lpstr>
      <vt:lpstr>Future Opportunities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Commute Options</dc:title>
  <dc:creator>S. Carlson</dc:creator>
  <cp:lastModifiedBy>S Carlson</cp:lastModifiedBy>
  <cp:revision>182</cp:revision>
  <cp:lastPrinted>2017-06-26T22:15:23Z</cp:lastPrinted>
  <dcterms:created xsi:type="dcterms:W3CDTF">2015-04-20T21:59:25Z</dcterms:created>
  <dcterms:modified xsi:type="dcterms:W3CDTF">2017-06-27T02:59:53Z</dcterms:modified>
</cp:coreProperties>
</file>